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3"/>
  </p:notesMasterIdLst>
  <p:sldIdLst>
    <p:sldId id="256" r:id="rId2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74663" indent="-133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54088" indent="-2698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31925" indent="-406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11350" indent="-542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6229" autoAdjust="0"/>
  </p:normalViewPr>
  <p:slideViewPr>
    <p:cSldViewPr>
      <p:cViewPr>
        <p:scale>
          <a:sx n="170" d="100"/>
          <a:sy n="170" d="100"/>
        </p:scale>
        <p:origin x="3120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8475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638" y="0"/>
            <a:ext cx="2928937" cy="498475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5E2FC2-E951-4717-B7B3-2898A6AA35F9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3" tIns="45757" rIns="91513" bIns="4575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1225"/>
            <a:ext cx="5408613" cy="4475163"/>
          </a:xfrm>
          <a:prstGeom prst="rect">
            <a:avLst/>
          </a:prstGeom>
        </p:spPr>
        <p:txBody>
          <a:bodyPr vert="horz" lIns="91513" tIns="45757" rIns="91513" bIns="457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28938" cy="498475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638" y="9442450"/>
            <a:ext cx="2928937" cy="498475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DD89D7-8289-4089-870D-D772B7A2F2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46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40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19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13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3886" algn="l" defTabSz="957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664" algn="l" defTabSz="957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442" algn="l" defTabSz="957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219" algn="l" defTabSz="957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Бизнес инкубаторы.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городах Сибай, Салават и Октябрьский.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Предоставление нежилых помещений, оборудованных оргтехникой и мебелью, связью, доступом в Интернет, в аренду на льготных условиях. 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Услуги, оказываемые в бизнес-инкубаторах: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 почтово-секретарские;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 консультационные (по вопросам налогообложения, бухгалтерского учета, кредитования, правовой защиты и развития предприятия, бизнес-планирования, повышения квалификации и обучения);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 информационные базы данных бизнес-инкубатора;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 иные услуги.</a:t>
            </a:r>
            <a:endParaRPr lang="ru-RU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7E18EF-D8BF-4223-9AA7-30A8338277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1" y="3866921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1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1" y="1600201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/>
          <a:lstStyle>
            <a:lvl1pPr marL="640060" indent="-457185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52A5-FC90-482E-B74C-CC2DF9ECEF00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9193-4D19-45AF-A4C3-A82032EBD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20"/>
            <a:ext cx="6934201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F62B-8497-4C6E-B9B2-83A42CBC9985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51D8-FAA0-4A59-8C11-3BFE588E46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9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1"/>
            <a:ext cx="5231728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DEDF-E442-46DF-9F9D-BC41A3BB86AD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6005-3D99-43A0-A77E-98B5858C9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49" y="731521"/>
            <a:ext cx="6934201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606D-A039-4200-98A2-A02423A7C855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4CEF8-2C57-4ACC-BB7B-5067A8959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" y="3866921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1" y="1600201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9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6" y="4607512"/>
            <a:ext cx="646803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1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0F678-FBEF-4F6D-A752-E44AF8B75E4C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77AB-8E9A-4586-B9C6-145D7DF2B5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1"/>
            <a:ext cx="3625596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29AA-FCE8-477D-9416-915FB60C44E3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94A6-5550-427F-9F7D-148040A97A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1" y="731521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6" indent="0">
              <a:buNone/>
              <a:defRPr sz="1600" b="1"/>
            </a:lvl4pPr>
            <a:lvl5pPr marL="1828741" indent="0">
              <a:buNone/>
              <a:defRPr sz="1600" b="1"/>
            </a:lvl5pPr>
            <a:lvl6pPr marL="2285926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6" indent="0">
              <a:buNone/>
              <a:defRPr sz="1600" b="1"/>
            </a:lvl8pPr>
            <a:lvl9pPr marL="365748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8" y="731521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85" indent="0">
              <a:buNone/>
              <a:defRPr sz="2000" b="1"/>
            </a:lvl2pPr>
            <a:lvl3pPr marL="914370" indent="0">
              <a:buNone/>
              <a:defRPr sz="1800" b="1"/>
            </a:lvl3pPr>
            <a:lvl4pPr marL="1371556" indent="0">
              <a:buNone/>
              <a:defRPr sz="1600" b="1"/>
            </a:lvl4pPr>
            <a:lvl5pPr marL="1828741" indent="0">
              <a:buNone/>
              <a:defRPr sz="1600" b="1"/>
            </a:lvl5pPr>
            <a:lvl6pPr marL="2285926" indent="0">
              <a:buNone/>
              <a:defRPr sz="1600" b="1"/>
            </a:lvl6pPr>
            <a:lvl7pPr marL="2743111" indent="0">
              <a:buNone/>
              <a:defRPr sz="1600" b="1"/>
            </a:lvl7pPr>
            <a:lvl8pPr marL="3200296" indent="0">
              <a:buNone/>
              <a:defRPr sz="1600" b="1"/>
            </a:lvl8pPr>
            <a:lvl9pPr marL="365748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EC8E-60A5-48CE-A19F-FB85586E8844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23FE-3D47-4C77-A51E-4723CA6B96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07BB-4287-4D1E-8A51-2629665BC13D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9A19-1887-404F-91D6-26D1D1DA82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706A-D88D-432D-BE2A-A97326FFA413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3948-0B07-4D19-8F65-C5BFC21BFE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2"/>
            <a:ext cx="3939092" cy="1258493"/>
          </a:xfrm>
          <a:effectLst/>
        </p:spPr>
        <p:txBody>
          <a:bodyPr anchor="b"/>
          <a:lstStyle>
            <a:lvl1pPr marL="228593" indent="-228593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10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6" indent="0">
              <a:buNone/>
              <a:defRPr sz="900"/>
            </a:lvl4pPr>
            <a:lvl5pPr marL="1828741" indent="0">
              <a:buNone/>
              <a:defRPr sz="900"/>
            </a:lvl5pPr>
            <a:lvl6pPr marL="2285926" indent="0">
              <a:buNone/>
              <a:defRPr sz="900"/>
            </a:lvl6pPr>
            <a:lvl7pPr marL="2743111" indent="0">
              <a:buNone/>
              <a:defRPr sz="900"/>
            </a:lvl7pPr>
            <a:lvl8pPr marL="3200296" indent="0">
              <a:buNone/>
              <a:defRPr sz="900"/>
            </a:lvl8pPr>
            <a:lvl9pPr marL="36574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933F-90D5-4855-9132-C296C5BD8746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C95B-86FF-4397-8CF7-086273429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3866921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1" y="1600201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185" indent="0">
              <a:buNone/>
              <a:defRPr sz="2800"/>
            </a:lvl2pPr>
            <a:lvl3pPr marL="914370" indent="0">
              <a:buNone/>
              <a:defRPr sz="2400"/>
            </a:lvl3pPr>
            <a:lvl4pPr marL="1371556" indent="0">
              <a:buNone/>
              <a:defRPr sz="2000"/>
            </a:lvl4pPr>
            <a:lvl5pPr marL="1828741" indent="0">
              <a:buNone/>
              <a:defRPr sz="2000"/>
            </a:lvl5pPr>
            <a:lvl6pPr marL="2285926" indent="0">
              <a:buNone/>
              <a:defRPr sz="2000"/>
            </a:lvl6pPr>
            <a:lvl7pPr marL="2743111" indent="0">
              <a:buNone/>
              <a:defRPr sz="2000"/>
            </a:lvl7pPr>
            <a:lvl8pPr marL="3200296" indent="0">
              <a:buNone/>
              <a:defRPr sz="2000"/>
            </a:lvl8pPr>
            <a:lvl9pPr marL="3657481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5" y="1010486"/>
            <a:ext cx="4001957" cy="2163020"/>
          </a:xfrm>
        </p:spPr>
        <p:txBody>
          <a:bodyPr anchor="b"/>
          <a:lstStyle>
            <a:lvl1pPr marL="182874" indent="-182874">
              <a:buFont typeface="Georgia" pitchFamily="18" charset="0"/>
              <a:buChar char="*"/>
              <a:defRPr sz="1600"/>
            </a:lvl1pPr>
            <a:lvl2pPr marL="457185" indent="0">
              <a:buNone/>
              <a:defRPr sz="1200"/>
            </a:lvl2pPr>
            <a:lvl3pPr marL="914370" indent="0">
              <a:buNone/>
              <a:defRPr sz="1000"/>
            </a:lvl3pPr>
            <a:lvl4pPr marL="1371556" indent="0">
              <a:buNone/>
              <a:defRPr sz="900"/>
            </a:lvl4pPr>
            <a:lvl5pPr marL="1828741" indent="0">
              <a:buNone/>
              <a:defRPr sz="900"/>
            </a:lvl5pPr>
            <a:lvl6pPr marL="2285926" indent="0">
              <a:buNone/>
              <a:defRPr sz="900"/>
            </a:lvl6pPr>
            <a:lvl7pPr marL="2743111" indent="0">
              <a:buNone/>
              <a:defRPr sz="900"/>
            </a:lvl7pPr>
            <a:lvl8pPr marL="3200296" indent="0">
              <a:buNone/>
              <a:defRPr sz="900"/>
            </a:lvl8pPr>
            <a:lvl9pPr marL="36574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8075-2D98-40F1-A8EE-F2E36648B012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75D8-E518-4A6D-80C4-89C5B482E7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1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" y="1600201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100" y="4371975"/>
            <a:ext cx="7054850" cy="1143000"/>
          </a:xfrm>
          <a:prstGeom prst="rect">
            <a:avLst/>
          </a:prstGeom>
          <a:effectLst/>
        </p:spPr>
        <p:txBody>
          <a:bodyPr vert="horz" lIns="91437" tIns="45718" rIns="91437" bIns="45718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8250" y="731838"/>
            <a:ext cx="69342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F1ADAFF-3C59-4E2C-BBEA-CA37F8BA7659}" type="datetimeFigureOut">
              <a:rPr lang="ru-RU"/>
              <a:pPr>
                <a:defRPr/>
              </a:pPr>
              <a:t>02.06.2015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0"/>
            <a:ext cx="3632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4CAE7D8-E4A0-4EB8-B611-608B134A3F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defTabSz="9128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defTabSz="9128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defTabSz="9128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defTabSz="9128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defTabSz="91281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7013" indent="-182563" algn="l" defTabSz="912813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defTabSz="912813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defTabSz="912813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defTabSz="912813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defTabSz="912813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154" indent="-182874" algn="l" defTabSz="91437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896" indent="-182874" algn="l" defTabSz="91437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5926" indent="-182874" algn="l" defTabSz="91437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68" indent="-182874" algn="l" defTabSz="91437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5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0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6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1" algn="l" defTabSz="914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600700" y="1195388"/>
          <a:ext cx="733425" cy="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425"/>
              </a:tblGrid>
              <a:tr h="57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Микрофинансиро-вание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44" marR="3604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130175" y="1195388"/>
          <a:ext cx="1222375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25"/>
              </a:tblGrid>
              <a:tr h="576262">
                <a:tc>
                  <a:txBody>
                    <a:bodyPr/>
                    <a:lstStyle/>
                    <a:p>
                      <a:pPr algn="ctr"/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муниципальным</a:t>
                      </a:r>
                      <a:r>
                        <a:rPr lang="ru-RU" sz="600" b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образованиям и </a:t>
                      </a:r>
                      <a:r>
                        <a:rPr lang="ru-RU" sz="600" b="1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монопрофильным</a:t>
                      </a:r>
                      <a:r>
                        <a:rPr lang="ru-RU" sz="600" b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муниципальным образованиям (моногородам) </a:t>
                      </a:r>
                      <a:endParaRPr lang="ru-RU" sz="600" dirty="0">
                        <a:solidFill>
                          <a:schemeClr val="tx1"/>
                        </a:solidFill>
                      </a:endParaRPr>
                    </a:p>
                  </a:txBody>
                  <a:tcPr marL="98937" marR="98937" marT="45814" marB="4581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1406525" y="1203325"/>
          <a:ext cx="1104900" cy="576263"/>
        </p:xfrm>
        <a:graphic>
          <a:graphicData uri="http://schemas.openxmlformats.org/drawingml/2006/table">
            <a:tbl>
              <a:tblPr/>
              <a:tblGrid>
                <a:gridCol w="1104602"/>
              </a:tblGrid>
              <a:tr h="576262">
                <a:tc>
                  <a:txBody>
                    <a:bodyPr/>
                    <a:lstStyle/>
                    <a:p>
                      <a:pPr marL="0" marR="0" lvl="0" indent="0" algn="ctr" defTabSz="95758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Гранты начинающим СМСП на уплату первоначального взноса при заключении договора лизинга оборудования</a:t>
                      </a:r>
                      <a:endParaRPr lang="ru-RU" sz="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1898" marR="71898" marT="0" marB="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7553325" y="1204913"/>
          <a:ext cx="936625" cy="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"/>
              </a:tblGrid>
              <a:tr h="577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Предоставление основных средств  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условиях лизинга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16" marR="124016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392863" y="1195388"/>
          <a:ext cx="1081087" cy="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087"/>
              </a:tblGrid>
              <a:tr h="577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Предоставление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поручительств </a:t>
                      </a:r>
                      <a:r>
                        <a:rPr lang="ru-RU" sz="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счет средств гарантийного фонда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4076" marR="124076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5600700" y="1852613"/>
          <a:ext cx="719138" cy="186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38"/>
              </a:tblGrid>
              <a:tr h="186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Осуществляется АНО «Центр </a:t>
                      </a:r>
                      <a:r>
                        <a:rPr lang="ru-RU" sz="5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микрофинансирова-ния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субъектов малого предпринимательства Республики Башкортостан».</a:t>
                      </a: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размер </a:t>
                      </a:r>
                      <a:r>
                        <a:rPr lang="ru-RU" sz="50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микрозайма</a:t>
                      </a: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млн.рублей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срок не более                         18 месяцев;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процентной ставке равной 10-15% годовых (приоритет для </a:t>
                      </a:r>
                      <a:r>
                        <a:rPr lang="ru-RU" sz="5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товаропроизводи-телей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30" marB="3603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4592638" y="1204913"/>
          <a:ext cx="936625" cy="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"/>
              </a:tblGrid>
              <a:tr h="57785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Фонд поддержки инвестиционных инициатив</a:t>
                      </a:r>
                      <a:r>
                        <a:rPr lang="en-US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</a:t>
                      </a:r>
                      <a:r>
                        <a:rPr lang="ru-RU" sz="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предоставления займов СМП РБ</a:t>
                      </a:r>
                      <a:endParaRPr lang="ru-RU" sz="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41" marR="72041" marT="36027" marB="36027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109538" y="3790950"/>
          <a:ext cx="8362950" cy="274638"/>
        </p:xfrm>
        <a:graphic>
          <a:graphicData uri="http://schemas.openxmlformats.org/drawingml/2006/table">
            <a:tbl>
              <a:tblPr/>
              <a:tblGrid>
                <a:gridCol w="83629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Субсидирование части ранее понесенных затрат,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обязательства по которым исполнены и оплачены в период с 1 января 2012 года до момента обращения за финансовой поддержкой</a:t>
                      </a:r>
                    </a:p>
                  </a:txBody>
                  <a:tcPr marL="99095" marR="99095" marT="45865" marB="45865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7566025" y="1852613"/>
          <a:ext cx="936625" cy="186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"/>
              </a:tblGrid>
              <a:tr h="1863899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Осуществляется Фондом развития и поддержки малого предпринимательства Республики Башкортостан.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5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Максимальная с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тоимость основных средств –                             5 млн. рублей;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срок предоставления – 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None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лет. 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Промышленное 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None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технологическое оборудование; спецтехника; автотранспортные средства (кроме легковых автотранспортных средств</a:t>
                      </a:r>
                    </a:p>
                    <a:p>
                      <a:pPr marL="0" indent="0" algn="l" defTabSz="1280160" rtl="0" eaLnBrk="1" latinLnBrk="0" hangingPunct="1">
                        <a:buFont typeface="Arial" pitchFamily="34" charset="0"/>
                        <a:buNone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мотоциклов).</a:t>
                      </a:r>
                    </a:p>
                  </a:txBody>
                  <a:tcPr marL="36000" marR="36000" marT="36027" marB="36027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6392863" y="1852613"/>
          <a:ext cx="1079500" cy="1863725"/>
        </p:xfrm>
        <a:graphic>
          <a:graphicData uri="http://schemas.openxmlformats.org/drawingml/2006/table">
            <a:tbl>
              <a:tblPr/>
              <a:tblGrid>
                <a:gridCol w="1081087"/>
              </a:tblGrid>
              <a:tr h="1863899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Осуществляется Фондом развития и поддержки малого предпринимательства Республики Башкортостан + банками-партнерами.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поручительства                        не может превышать 70%                   от суммы обязательств заемщика в части возврата основного долга по кредитному договору, договору займа, лизинга.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Максимальный размер –                    20 млн. рублей. 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Размер платы за предоставление поручительства  по кредиту  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сумме свыше 3 млн. рублей – 0,5% годовых от суммы поручительства;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сумме не менее 1 млн. рублей   и не более 3 млн. рублей – плата </a:t>
                      </a:r>
                      <a: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взимается. </a:t>
                      </a:r>
                    </a:p>
                  </a:txBody>
                  <a:tcPr marL="36000" marR="36000" marT="36012" marB="36012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136525" y="4221163"/>
          <a:ext cx="1587500" cy="71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227"/>
              </a:tblGrid>
              <a:tr h="714945">
                <a:tc>
                  <a:txBody>
                    <a:bodyPr/>
                    <a:lstStyle/>
                    <a:p>
                      <a:pPr algn="ctr"/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части лизинговых платежей</a:t>
                      </a:r>
                      <a:endParaRPr lang="ru-RU" sz="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87" marR="99087" marT="45394" marB="4539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49225" y="5011738"/>
          <a:ext cx="1577975" cy="165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702"/>
              </a:tblGrid>
              <a:tr h="1656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затрат СМСП: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связанные с уплатой лизинговых платежей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размере  не более  2/3 ключевой ставки Банка России, действовавшей на момент уплаты лизингового платежа,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размер –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 млн. рублей);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 уплате первоначального взноса (в размере 100% затрат, </a:t>
                      </a: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размер</a:t>
                      </a:r>
                      <a:r>
                        <a:rPr lang="en-US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,0 млн. рублей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Предмет договоров лизинга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оборудование, устройства, механизмы, автотранспортные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(за исключением легковых автомобилей), приборы, аппараты, агрегаты,  машины, универсальные мобильные платформы и др.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размер субсидии на одного СМСП по возмещению двух видов затрат –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 1  млн. рублей.</a:t>
                      </a:r>
                    </a:p>
                  </a:txBody>
                  <a:tcPr marL="36014" marR="36014" marT="36012" marB="36012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1933575" y="4221163"/>
          <a:ext cx="1506538" cy="72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121"/>
              </a:tblGrid>
              <a:tr h="727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части затрат субъектов малого и среднего предпринимательства по участию в международных и межрегиональных </a:t>
                      </a:r>
                      <a:r>
                        <a:rPr lang="ru-RU" sz="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выставочно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-ярмарочных и </a:t>
                      </a:r>
                      <a:r>
                        <a:rPr lang="ru-RU" sz="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конгрессных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мероприятиях </a:t>
                      </a:r>
                    </a:p>
                  </a:txBody>
                  <a:tcPr marL="0" marR="0" marT="36030" marB="3603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1928813" y="5011738"/>
          <a:ext cx="1524000" cy="1655762"/>
        </p:xfrm>
        <a:graphic>
          <a:graphicData uri="http://schemas.openxmlformats.org/drawingml/2006/table">
            <a:tbl>
              <a:tblPr/>
              <a:tblGrid>
                <a:gridCol w="1523764"/>
              </a:tblGrid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  <a:endParaRPr kumimoji="0" lang="ru-RU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Предоставляется в размере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2/3 от произведенных затрат СМСП, связанных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непосредственным участием в выставочных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мероприятиях (за исключением расходов на проезд к месту проведения указанных мероприятий и обратно, наем жилых помещений и питание).</a:t>
                      </a:r>
                    </a:p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размер субсидии на один СМСП составляет 100 тыс. рублей.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8" marR="35998" marT="35991" marB="35991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128588" y="1839913"/>
          <a:ext cx="1223962" cy="1876425"/>
        </p:xfrm>
        <a:graphic>
          <a:graphicData uri="http://schemas.openxmlformats.org/drawingml/2006/table">
            <a:tbl>
              <a:tblPr/>
              <a:tblGrid>
                <a:gridCol w="1224012"/>
              </a:tblGrid>
              <a:tr h="187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конкурсной основе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Субсидирование: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начальной стадии становления бизнеса;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части лизинговых платежей;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предоставление грантов (субсидий) начинающим СМСП на уплату первого (первоначального, авансового) взноса при заключении договора лизинга оборудования.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Уровень </a:t>
                      </a:r>
                      <a:r>
                        <a:rPr kumimoji="0" lang="ru-RU" sz="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МО: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95%, или К=19, – для МО Зауралья и Северо-востока РБ;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90%, или К=9, – для остальных МР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ГО РБ 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75%, или коэффициент </a:t>
                      </a:r>
                      <a:r>
                        <a:rPr kumimoji="0" lang="ru-RU" sz="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К=3,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для ГО г. Уфа РБ.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Уровень </a:t>
                      </a:r>
                      <a:r>
                        <a:rPr kumimoji="0" lang="ru-RU" sz="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моногородов: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92%, или коэффициент </a:t>
                      </a:r>
                      <a:r>
                        <a:rPr lang="ru-RU" sz="5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К=11,5.</a:t>
                      </a:r>
                      <a:endParaRPr kumimoji="0" lang="ru-RU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5995" marT="36042" marB="36042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cxnSp>
        <p:nvCxnSpPr>
          <p:cNvPr id="69" name="Прямая со стрелкой 68"/>
          <p:cNvCxnSpPr>
            <a:stCxn id="29" idx="2"/>
            <a:endCxn id="33" idx="0"/>
          </p:cNvCxnSpPr>
          <p:nvPr/>
        </p:nvCxnSpPr>
        <p:spPr>
          <a:xfrm>
            <a:off x="4543425" y="979488"/>
            <a:ext cx="3478213" cy="2254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Таблица 82"/>
          <p:cNvGraphicFramePr>
            <a:graphicFrameLocks noGrp="1"/>
          </p:cNvGraphicFramePr>
          <p:nvPr/>
        </p:nvGraphicFramePr>
        <p:xfrm>
          <a:off x="2576513" y="1214438"/>
          <a:ext cx="863600" cy="57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577850">
                <a:tc>
                  <a:txBody>
                    <a:bodyPr/>
                    <a:lstStyle/>
                    <a:p>
                      <a:pPr marL="0" algn="ctr" defTabSz="957585" rtl="0" eaLnBrk="1" latinLnBrk="0" hangingPunct="1"/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Поддержка</a:t>
                      </a:r>
                      <a:r>
                        <a:rPr lang="ru-RU" sz="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(субсидирование) социального </a:t>
                      </a:r>
                      <a:r>
                        <a:rPr lang="ru-RU" sz="6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предпринима-тельства</a:t>
                      </a:r>
                      <a:endParaRPr lang="ru-RU" sz="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129" marR="72129" marT="45806" marB="4580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5" name="Таблица 104"/>
          <p:cNvGraphicFramePr>
            <a:graphicFrameLocks noGrp="1"/>
          </p:cNvGraphicFramePr>
          <p:nvPr/>
        </p:nvGraphicFramePr>
        <p:xfrm>
          <a:off x="2584450" y="1852613"/>
          <a:ext cx="855663" cy="186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713"/>
              </a:tblGrid>
              <a:tr h="1863899">
                <a:tc>
                  <a:txBody>
                    <a:bodyPr/>
                    <a:lstStyle/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</a:p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 безвозмездной и безвозвратной основах.</a:t>
                      </a:r>
                    </a:p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Вложение собственных средств СМСП – не менее 15%.</a:t>
                      </a:r>
                    </a:p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размер субсидии составляет </a:t>
                      </a:r>
                      <a:r>
                        <a:rPr lang="en-US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рублей.</a:t>
                      </a:r>
                    </a:p>
                  </a:txBody>
                  <a:tcPr marL="36000" marR="36000" marT="36036" marB="3603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8710613" y="5557838"/>
          <a:ext cx="1162050" cy="1214437"/>
        </p:xfrm>
        <a:graphic>
          <a:graphicData uri="http://schemas.openxmlformats.org/drawingml/2006/table">
            <a:tbl>
              <a:tblPr/>
              <a:tblGrid>
                <a:gridCol w="1162050"/>
              </a:tblGrid>
              <a:tr h="1196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Бизнес инкубаторы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городах Сибай,</a:t>
                      </a:r>
                      <a:r>
                        <a:rPr lang="ru-RU" sz="6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Салават </a:t>
                      </a:r>
                      <a:b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Октябрьский</a:t>
                      </a:r>
                      <a:endParaRPr lang="ru-RU" sz="6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нежилых помещений, оборудованных оргтехникой и мебелью, связью, доступом в Интернет, </a:t>
                      </a:r>
                      <a:b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аренду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льготных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условиях.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консультации по вопросам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осуществления</a:t>
                      </a:r>
                      <a:endParaRPr lang="ru-RU" sz="5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предпринимательской деятельности;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повышение квалификации;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обучение;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информационные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услуги.</a:t>
                      </a:r>
                      <a:endParaRPr kumimoji="0" lang="ru-RU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79" marR="35979" marT="35990" marB="3599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2535238" y="7651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" name="Таблица 96"/>
          <p:cNvGraphicFramePr>
            <a:graphicFrameLocks noGrp="1"/>
          </p:cNvGraphicFramePr>
          <p:nvPr/>
        </p:nvGraphicFramePr>
        <p:xfrm>
          <a:off x="3657600" y="5013325"/>
          <a:ext cx="1543050" cy="165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967"/>
              </a:tblGrid>
              <a:tr h="1658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СМСП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осуществляется по обязательствам по подготовке, переподготовке, повышению квалификации рабочих кадров в размере не более 50% от понесенных затрат.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размер субсидии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тыс. рублей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расчете на одного обучаемого работника.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32" marR="36032" marT="36016" marB="3601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4592638" y="1844675"/>
          <a:ext cx="936625" cy="1871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"/>
              </a:tblGrid>
              <a:tr h="1871694">
                <a:tc>
                  <a:txBody>
                    <a:bodyPr/>
                    <a:lstStyle/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</a:p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Субсидирование инвестиционных инициатив, реализуемых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СМП.</a:t>
                      </a: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635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2-х уровневая система отбора бизнес-проектов малых компаний: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(муниципальный) -  отбор проектов с учетом специфики территорий;</a:t>
                      </a: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(республиканский) – организация работы единого Центра (Комиссии) по рассмотрению инвестиционных инициатив малых компаний.</a:t>
                      </a:r>
                    </a:p>
                  </a:txBody>
                  <a:tcPr marL="36000" marR="36000" marT="36024" marB="36024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4530725" y="979488"/>
            <a:ext cx="1588" cy="280987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29" idx="2"/>
          </p:cNvCxnSpPr>
          <p:nvPr/>
        </p:nvCxnSpPr>
        <p:spPr>
          <a:xfrm>
            <a:off x="4543425" y="979488"/>
            <a:ext cx="1398588" cy="2254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Таблица 103"/>
          <p:cNvGraphicFramePr>
            <a:graphicFrameLocks noGrp="1"/>
          </p:cNvGraphicFramePr>
          <p:nvPr/>
        </p:nvGraphicFramePr>
        <p:xfrm>
          <a:off x="3657600" y="4243388"/>
          <a:ext cx="1543050" cy="715962"/>
        </p:xfrm>
        <a:graphic>
          <a:graphicData uri="http://schemas.openxmlformats.org/drawingml/2006/table">
            <a:tbl>
              <a:tblPr/>
              <a:tblGrid>
                <a:gridCol w="1543846"/>
              </a:tblGrid>
              <a:tr h="715689">
                <a:tc>
                  <a:txBody>
                    <a:bodyPr/>
                    <a:lstStyle/>
                    <a:p>
                      <a:pPr algn="ctr"/>
                      <a:r>
                        <a:rPr lang="ru-RU" sz="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Субсидирование</a:t>
                      </a:r>
                      <a:r>
                        <a:rPr lang="ru-RU" sz="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части затрат, связанных</a:t>
                      </a:r>
                    </a:p>
                    <a:p>
                      <a:pPr algn="ctr"/>
                      <a:r>
                        <a:rPr lang="ru-RU" sz="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оплатой образовательных услуг</a:t>
                      </a:r>
                    </a:p>
                  </a:txBody>
                  <a:tcPr marL="0" marR="0" marT="35950" marB="35950" anchor="ctr"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1588" y="115888"/>
            <a:ext cx="9906001" cy="512762"/>
          </a:xfrm>
          <a:prstGeom prst="rect">
            <a:avLst/>
          </a:prstGeom>
        </p:spPr>
        <p:txBody>
          <a:bodyPr lIns="68396" tIns="34198" rIns="68396" bIns="34198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государственной программы «Развитие и поддержка малого и среднего предпринимательства в Республике Башкортостан» 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Левая фигурная скобка 74"/>
          <p:cNvSpPr/>
          <p:nvPr/>
        </p:nvSpPr>
        <p:spPr>
          <a:xfrm rot="5400000">
            <a:off x="4226719" y="-19844"/>
            <a:ext cx="173038" cy="8353425"/>
          </a:xfrm>
          <a:prstGeom prst="leftBrace">
            <a:avLst>
              <a:gd name="adj1" fmla="val 42213"/>
              <a:gd name="adj2" fmla="val 47198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95755" tIns="47878" rIns="95755" bIns="47878"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55" name="Таблица 154"/>
          <p:cNvGraphicFramePr>
            <a:graphicFrameLocks noGrp="1"/>
          </p:cNvGraphicFramePr>
          <p:nvPr/>
        </p:nvGraphicFramePr>
        <p:xfrm>
          <a:off x="1425575" y="1852613"/>
          <a:ext cx="1103313" cy="1863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015"/>
              </a:tblGrid>
              <a:tr h="186389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конкурсной основе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Предоставляются СМСП,                    с даты регистрации  которых прошло не более одного года, на условиях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размере не более  85 % от суммы первоначального взноса                     по договору лизинга. </a:t>
                      </a:r>
                      <a:endParaRPr lang="en-US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en-US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Вложение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собственных средств СМСП – не менее 15%.</a:t>
                      </a: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 договоров лизинга: оборудование, устройства, механизмы,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автотранспортные средства (за исключением легковых автомобилей), агрегаты, машины, универсальные мобильные платформы и др.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Максимальный размер гранта –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млн. рублей, но не более  50%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стоимости договора лизинга.</a:t>
                      </a:r>
                    </a:p>
                    <a:p>
                      <a:pPr marL="0" indent="0">
                        <a:buFont typeface="Arial" pitchFamily="34" charset="0"/>
                        <a:buChar char="•"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29" marB="36029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81" name="Прямая со стрелкой 80"/>
          <p:cNvCxnSpPr/>
          <p:nvPr/>
        </p:nvCxnSpPr>
        <p:spPr>
          <a:xfrm>
            <a:off x="8567738" y="1844675"/>
            <a:ext cx="142875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Таблица 91"/>
          <p:cNvGraphicFramePr>
            <a:graphicFrameLocks noGrp="1"/>
          </p:cNvGraphicFramePr>
          <p:nvPr/>
        </p:nvGraphicFramePr>
        <p:xfrm>
          <a:off x="8710613" y="1214438"/>
          <a:ext cx="1162050" cy="107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/>
              </a:tblGrid>
              <a:tr h="990648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</a:t>
                      </a:r>
                      <a:endParaRPr lang="ru-RU" sz="200" b="1" u="sng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6350" algn="l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Краткосрочные образовательные курсы, обучающие семинары</a:t>
                      </a:r>
                    </a:p>
                    <a:p>
                      <a:pPr marL="0" indent="6350" algn="l"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СМСП на разных стадиях создания и становления бизнеса: от начинающих до топ-менеджеров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базе Центра поддержки предпринимательства РБ.</a:t>
                      </a:r>
                    </a:p>
                    <a:p>
                      <a:pPr marL="0" indent="6350" algn="l"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обучения (повышения квалификации) за рубежом: стажировки в зарубежных странах </a:t>
                      </a:r>
                      <a:b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привлечение иностранных специалистов для передачи опыта.</a:t>
                      </a: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79" marR="35979" marT="36086" marB="3608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5" name="Таблица 94"/>
          <p:cNvGraphicFramePr>
            <a:graphicFrameLocks noGrp="1"/>
          </p:cNvGraphicFramePr>
          <p:nvPr/>
        </p:nvGraphicFramePr>
        <p:xfrm>
          <a:off x="8710613" y="4941888"/>
          <a:ext cx="1152525" cy="2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526"/>
              </a:tblGrid>
              <a:tr h="21602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Региональный интегрированный центр</a:t>
                      </a:r>
                    </a:p>
                  </a:txBody>
                  <a:tcPr marL="35978" marR="35978" marT="36016" marB="3601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09" name="Прямая со стрелкой 108"/>
          <p:cNvCxnSpPr/>
          <p:nvPr/>
        </p:nvCxnSpPr>
        <p:spPr>
          <a:xfrm flipH="1">
            <a:off x="4025900" y="996950"/>
            <a:ext cx="504825" cy="20637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2947988" y="998538"/>
            <a:ext cx="1538287" cy="2159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34" idx="0"/>
          </p:cNvCxnSpPr>
          <p:nvPr/>
        </p:nvCxnSpPr>
        <p:spPr>
          <a:xfrm>
            <a:off x="4524375" y="993775"/>
            <a:ext cx="2408238" cy="20161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29" idx="2"/>
            <a:endCxn id="39" idx="0"/>
          </p:cNvCxnSpPr>
          <p:nvPr/>
        </p:nvCxnSpPr>
        <p:spPr>
          <a:xfrm>
            <a:off x="4543425" y="979488"/>
            <a:ext cx="517525" cy="2254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 flipH="1">
            <a:off x="1857375" y="977900"/>
            <a:ext cx="2686050" cy="2254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692150" y="992188"/>
            <a:ext cx="3851275" cy="19685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3486150" y="1214438"/>
          <a:ext cx="1000125" cy="56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049"/>
              </a:tblGrid>
              <a:tr h="5694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Субсидирование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СМСП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организацию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групп дневного времяпровождения детей дошкольного возраста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3490913" y="1844675"/>
          <a:ext cx="995362" cy="1871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81"/>
              </a:tblGrid>
              <a:tr h="1872208">
                <a:tc>
                  <a:txBody>
                    <a:bodyPr/>
                    <a:lstStyle/>
                    <a:p>
                      <a:pPr marL="0" indent="0" algn="l" rtl="0" eaLnBrk="1" latinLnBrk="0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конкурсной основе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Вложение собственных средств не менее 15% получаемой субсидии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Субсидированию подлежат затраты: </a:t>
                      </a:r>
                      <a:b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оплату аренды и (или) выкупа помещения, коммунальных услуг, услуг электроснабжения, ремонта (реконструкция) помещения, покупки оборудования, мебели, материалов, инвентаря, оборудования для обеспечения соответствия требованиям </a:t>
                      </a:r>
                      <a:r>
                        <a:rPr lang="ru-RU" sz="5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Роспотребнадзора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МЧС России и иным требованиям законодательства РФ. </a:t>
                      </a: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размер субсидии –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млн. рублей.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ru-RU" sz="5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20" marR="36020" marT="35983" marB="35983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7113588" y="4221163"/>
          <a:ext cx="1376362" cy="71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711"/>
              </a:tblGrid>
              <a:tr h="714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Субсидирование части затрат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организаций инфраструктуры, связанных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реализацией проектов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по вопросам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развития и поддержки СМСП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в РБ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7113588" y="5011738"/>
          <a:ext cx="1368425" cy="1657350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конкурсной основе.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Поддержка оказывается организациям, включенным в Реестр организаций, образующих инфраструктуру поддержки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СМСП РБ.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Реализация  проектов по развитию малого бизнеса в РБ.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субсидии не более 90% </a:t>
                      </a:r>
                      <a:b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суммы планируемых затрат,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не может превышать </a:t>
                      </a:r>
                      <a:r>
                        <a:rPr kumimoji="0" lang="en-US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один проект.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ru-RU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19" marR="36019" marT="35983" marB="35983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0" name="Таблица 69"/>
          <p:cNvGraphicFramePr>
            <a:graphicFrameLocks noGrp="1"/>
          </p:cNvGraphicFramePr>
          <p:nvPr/>
        </p:nvGraphicFramePr>
        <p:xfrm>
          <a:off x="7689850" y="704850"/>
          <a:ext cx="2160588" cy="287338"/>
        </p:xfrm>
        <a:graphic>
          <a:graphicData uri="http://schemas.openxmlformats.org/drawingml/2006/table">
            <a:tbl>
              <a:tblPr/>
              <a:tblGrid>
                <a:gridCol w="2160588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ВИДЫ ИНФОРМАЦИОННО-КОНСУЛЬТАЦИОННОЙ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ПОДДЕРЖКИ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9" name="Прямая со стрелкой 58"/>
          <p:cNvCxnSpPr/>
          <p:nvPr/>
        </p:nvCxnSpPr>
        <p:spPr>
          <a:xfrm>
            <a:off x="8551863" y="3652838"/>
            <a:ext cx="15875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485188" y="998538"/>
            <a:ext cx="0" cy="51667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8567738" y="5011738"/>
            <a:ext cx="142875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197100" y="692150"/>
          <a:ext cx="4692650" cy="2873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92650"/>
              </a:tblGrid>
              <a:tr h="287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ФИНАНСОВОЙ ПОДДЕРЖКИ</a:t>
                      </a:r>
                      <a:endParaRPr lang="ru-RU" sz="9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264" marR="74264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1" name="Прямая со стрелкой 70"/>
          <p:cNvCxnSpPr/>
          <p:nvPr/>
        </p:nvCxnSpPr>
        <p:spPr>
          <a:xfrm>
            <a:off x="8551863" y="5373688"/>
            <a:ext cx="15875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5457825" y="4243388"/>
          <a:ext cx="1474788" cy="71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557"/>
              </a:tblGrid>
              <a:tr h="71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Субсидирование СМСП на возмещение части затрат,</a:t>
                      </a: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связанных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проведением опытно-конструкторских работ</a:t>
                      </a:r>
                      <a:endParaRPr lang="ru-RU" sz="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5457825" y="5011738"/>
          <a:ext cx="1474788" cy="165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557"/>
              </a:tblGrid>
              <a:tr h="1658293">
                <a:tc>
                  <a:txBody>
                    <a:bodyPr/>
                    <a:lstStyle/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конкурсной основе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Субсидированию подлежат затраты по выполненным опытно-конструкторским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работам.</a:t>
                      </a:r>
                    </a:p>
                    <a:p>
                      <a:pPr marL="0" indent="0" algn="l" rtl="0" eaLnBrk="1" latinLnBrk="0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Предоставляется в размере  50% от произведенных затрат.</a:t>
                      </a: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размер субсидии –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тыс. рублей.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ru-RU" sz="5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5" marR="36005" marT="35983" marB="35983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8710613" y="5229225"/>
          <a:ext cx="1152525" cy="2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525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 инноваций </a:t>
                      </a:r>
                      <a:endParaRPr kumimoji="0" lang="en-US" sz="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социальной сферы</a:t>
                      </a:r>
                    </a:p>
                  </a:txBody>
                  <a:tcPr marL="35978" marR="35978" marT="36016" marB="3601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74" name="Прямая со стрелкой 73"/>
          <p:cNvCxnSpPr/>
          <p:nvPr/>
        </p:nvCxnSpPr>
        <p:spPr>
          <a:xfrm>
            <a:off x="8567738" y="6165850"/>
            <a:ext cx="15875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Таблица 75"/>
          <p:cNvGraphicFramePr>
            <a:graphicFrameLocks noGrp="1"/>
          </p:cNvGraphicFramePr>
          <p:nvPr/>
        </p:nvGraphicFramePr>
        <p:xfrm>
          <a:off x="8710613" y="2349500"/>
          <a:ext cx="1152525" cy="226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</a:tblGrid>
              <a:tr h="2232248">
                <a:tc>
                  <a:txBody>
                    <a:bodyPr/>
                    <a:lstStyle/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6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престижа предпринимательской деятельности, популяризация предпринимательства</a:t>
                      </a:r>
                      <a:endParaRPr lang="ru-RU" sz="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деловых встреч, конференций, конкурсов, семинаров, форумов и фестивалей.</a:t>
                      </a: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проекта «Автобус </a:t>
                      </a:r>
                      <a:r>
                        <a:rPr lang="ru-RU" sz="5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стартапов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(форма </a:t>
                      </a:r>
                      <a:r>
                        <a:rPr lang="en-US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инициирования предпринимательства, оказание помощи в создании и продвижении новых бизнес-проектов, экскурсионное посещение предприятий республики в качестве внедрения лучших практик развития малого бизнеса). </a:t>
                      </a: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Реализация телепроекта  «Бизнес-сфера» на канале БСТ.</a:t>
                      </a: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Выпуск газеты «Предприниматель Башкортостана».</a:t>
                      </a:r>
                    </a:p>
                    <a:p>
                      <a:pPr marL="0" marR="0" indent="0" algn="l" defTabSz="9143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Дома предпринимателя РБ (цель – объединение организаций инфраструктуры для оказания в режиме единого окна поддержки, продвижение предпринимательской инициативы, проведение мероприятий, направленных на поддержку МСП).</a:t>
                      </a:r>
                      <a:endParaRPr lang="ru-RU" sz="5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5" marR="36005" marT="35983" marB="35983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8712200" y="4652963"/>
          <a:ext cx="1152525" cy="25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525"/>
              </a:tblGrid>
              <a:tr h="21602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 поддержки предпринимательства</a:t>
                      </a:r>
                    </a:p>
                  </a:txBody>
                  <a:tcPr marL="35978" marR="35978" marT="36016" marB="36016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66" name="Прямая со стрелкой 65"/>
          <p:cNvCxnSpPr/>
          <p:nvPr/>
        </p:nvCxnSpPr>
        <p:spPr>
          <a:xfrm>
            <a:off x="8569325" y="4724400"/>
            <a:ext cx="142875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3955</TotalTime>
  <Words>991</Words>
  <Application>Microsoft Office PowerPoint</Application>
  <PresentationFormat>Лист A4 (210x297 мм)</PresentationFormat>
  <Paragraphs>137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</vt:i4>
      </vt:variant>
    </vt:vector>
  </HeadingPairs>
  <TitlesOfParts>
    <vt:vector size="18" baseType="lpstr">
      <vt:lpstr>Arial</vt:lpstr>
      <vt:lpstr>Trebuchet MS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Республиканская программа развития субъектов малого и среднего предпринимательства в Республике Башкортостан на 2010 год, утвержденная постановлением Правительства РБ от №</dc:title>
  <dc:creator>student325</dc:creator>
  <cp:lastModifiedBy>FS</cp:lastModifiedBy>
  <cp:revision>979</cp:revision>
  <cp:lastPrinted>2015-01-15T13:34:14Z</cp:lastPrinted>
  <dcterms:created xsi:type="dcterms:W3CDTF">2010-01-27T06:44:21Z</dcterms:created>
  <dcterms:modified xsi:type="dcterms:W3CDTF">2015-06-02T12:38:45Z</dcterms:modified>
</cp:coreProperties>
</file>